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 id="2147483676" r:id="rId4"/>
  </p:sldMasterIdLst>
  <p:sldIdLst>
    <p:sldId id="323" r:id="rId5"/>
    <p:sldId id="324" r:id="rId6"/>
    <p:sldId id="325" r:id="rId7"/>
    <p:sldId id="326" r:id="rId8"/>
    <p:sldId id="327" r:id="rId9"/>
    <p:sldId id="328" r:id="rId10"/>
    <p:sldId id="314" r:id="rId11"/>
    <p:sldId id="262" r:id="rId12"/>
    <p:sldId id="329" r:id="rId13"/>
    <p:sldId id="331" r:id="rId14"/>
    <p:sldId id="333" r:id="rId15"/>
    <p:sldId id="336" r:id="rId16"/>
    <p:sldId id="338" r:id="rId17"/>
    <p:sldId id="347" r:id="rId18"/>
    <p:sldId id="340" r:id="rId19"/>
    <p:sldId id="341" r:id="rId20"/>
    <p:sldId id="342" r:id="rId21"/>
    <p:sldId id="343" r:id="rId22"/>
    <p:sldId id="344" r:id="rId23"/>
    <p:sldId id="348" r:id="rId24"/>
    <p:sldId id="351" r:id="rId25"/>
    <p:sldId id="352" r:id="rId26"/>
    <p:sldId id="353" r:id="rId27"/>
    <p:sldId id="349" r:id="rId28"/>
    <p:sldId id="350" r:id="rId29"/>
    <p:sldId id="354" r:id="rId30"/>
    <p:sldId id="355" r:id="rId31"/>
    <p:sldId id="356" r:id="rId32"/>
    <p:sldId id="361" r:id="rId33"/>
    <p:sldId id="360" r:id="rId34"/>
    <p:sldId id="363" r:id="rId3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4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32D0880-09B5-46A0-BEAD-D330649432CB}" type="datetimeFigureOut">
              <a:rPr lang="en-US" smtClean="0"/>
              <a:pPr/>
              <a:t>2/15/2012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5DAA2EA-090F-4870-8072-7D3DEFAE36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2D0880-09B5-46A0-BEAD-D330649432CB}"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2D0880-09B5-46A0-BEAD-D330649432CB}"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0C82B9F-C623-491A-816B-94AB1DE6AA33}" type="datetimeFigureOut">
              <a:rPr lang="en-US" smtClean="0">
                <a:solidFill>
                  <a:srgbClr val="DBF5F9">
                    <a:shade val="90000"/>
                  </a:srgbClr>
                </a:solidFill>
              </a:rPr>
              <a:pPr/>
              <a:t>2/15/2012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7E406384-C397-4CA7-A1D7-AA9531E83921}" type="slidenum">
              <a:rPr lang="en-US" smtClean="0">
                <a:solidFill>
                  <a:srgbClr val="DBF5F9">
                    <a:shade val="90000"/>
                  </a:srgbClr>
                </a:solidFill>
              </a:rPr>
              <a:pPr/>
              <a:t>‹#›</a:t>
            </a:fld>
            <a:endParaRPr lang="en-US">
              <a:solidFill>
                <a:srgbClr val="DBF5F9">
                  <a:shade val="90000"/>
                </a:srgb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320388-C525-4C39-B654-C7E6144275A5}" type="datetimeFigureOut">
              <a:rPr lang="en-US" smtClean="0">
                <a:solidFill>
                  <a:prstClr val="black">
                    <a:tint val="75000"/>
                  </a:prstClr>
                </a:solidFill>
              </a:rPr>
              <a:pPr/>
              <a:t>2/15/2012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E2EFCA3-121F-48D7-B9B0-30D574C659B7}"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3097FC-B292-4777-B576-B316662C58A4}" type="datetimeFigureOut">
              <a:rPr lang="en-US" smtClean="0">
                <a:solidFill>
                  <a:prstClr val="black">
                    <a:tint val="75000"/>
                  </a:prstClr>
                </a:solidFill>
              </a:rPr>
              <a:pPr/>
              <a:t>2/15/2012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2087C86-2D59-4110-ADB1-D417CF210D5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2D0880-09B5-46A0-BEAD-D330649432CB}"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2D0880-09B5-46A0-BEAD-D330649432CB}"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A2EA-090F-4870-8072-7D3DEFAE36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2D0880-09B5-46A0-BEAD-D330649432CB}"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32D0880-09B5-46A0-BEAD-D330649432CB}" type="datetimeFigureOut">
              <a:rPr lang="en-US" smtClean="0"/>
              <a:pPr/>
              <a:t>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2D0880-09B5-46A0-BEAD-D330649432CB}" type="datetimeFigureOut">
              <a:rPr lang="en-US" smtClean="0"/>
              <a:pPr/>
              <a:t>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2D0880-09B5-46A0-BEAD-D330649432CB}" type="datetimeFigureOut">
              <a:rPr lang="en-US" smtClean="0"/>
              <a:pPr/>
              <a:t>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2D0880-09B5-46A0-BEAD-D330649432CB}"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AA2EA-090F-4870-8072-7D3DEFAE36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2D0880-09B5-46A0-BEAD-D330649432CB}"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5DAA2EA-090F-4870-8072-7D3DEFAE368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32D0880-09B5-46A0-BEAD-D330649432CB}" type="datetimeFigureOut">
              <a:rPr lang="en-US" smtClean="0"/>
              <a:pPr/>
              <a:t>2/15/2012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5DAA2EA-090F-4870-8072-7D3DEFAE368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0C82B9F-C623-491A-816B-94AB1DE6AA33}" type="datetimeFigureOut">
              <a:rPr lang="en-US" smtClean="0">
                <a:solidFill>
                  <a:srgbClr val="DBF5F9">
                    <a:shade val="90000"/>
                  </a:srgbClr>
                </a:solidFill>
              </a:rPr>
              <a:pPr/>
              <a:t>2/15/2012</a:t>
            </a:fld>
            <a:endParaRPr lang="en-US">
              <a:solidFill>
                <a:srgbClr val="DBF5F9">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DBF5F9">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E406384-C397-4CA7-A1D7-AA9531E83921}" type="slidenum">
              <a:rPr lang="en-US" smtClean="0">
                <a:solidFill>
                  <a:srgbClr val="DBF5F9">
                    <a:shade val="90000"/>
                  </a:srgbClr>
                </a:solidFill>
              </a:rPr>
              <a:pPr/>
              <a:t>‹#›</a:t>
            </a:fld>
            <a:endParaRPr lang="en-US">
              <a:solidFill>
                <a:srgbClr val="DBF5F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grpSp>
    </p:spTree>
  </p:cSld>
  <p:clrMap bg1="dk1" tx1="lt1" bg2="dk2" tx2="lt2" accent1="accent1" accent2="accent2" accent3="accent3" accent4="accent4" accent5="accent5" accent6="accent6" hlink="hlink" folHlink="folHlink"/>
  <p:sldLayoutIdLst>
    <p:sldLayoutId id="2147483673" r:id="rId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20388-C525-4C39-B654-C7E6144275A5}" type="datetimeFigureOut">
              <a:rPr lang="en-US" smtClean="0">
                <a:solidFill>
                  <a:prstClr val="black">
                    <a:tint val="75000"/>
                  </a:prstClr>
                </a:solidFill>
              </a:rPr>
              <a:pPr/>
              <a:t>2/15/2012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2EFCA3-121F-48D7-B9B0-30D574C659B7}"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097FC-B292-4777-B576-B316662C58A4}" type="datetimeFigureOut">
              <a:rPr lang="en-US" smtClean="0">
                <a:solidFill>
                  <a:prstClr val="black">
                    <a:tint val="75000"/>
                  </a:prstClr>
                </a:solidFill>
              </a:rPr>
              <a:pPr/>
              <a:t>2/15/2012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087C86-2D59-4110-ADB1-D417CF210D5E}"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176" y="1371600"/>
            <a:ext cx="7851648" cy="1828800"/>
          </a:xfrm>
        </p:spPr>
        <p:txBody>
          <a:bodyPr anchor="ctr" anchorCtr="1">
            <a:normAutofit fontScale="90000"/>
          </a:bodyPr>
          <a:lstStyle/>
          <a:p>
            <a:r>
              <a:rPr lang="en-US" sz="8900" dirty="0" smtClean="0"/>
              <a:t>LET’S TALK ABOUT</a:t>
            </a:r>
            <a:r>
              <a:rPr lang="en-US" dirty="0" smtClean="0"/>
              <a:t/>
            </a:r>
            <a:br>
              <a:rPr lang="en-US" dirty="0" smtClean="0"/>
            </a:br>
            <a:r>
              <a:rPr lang="en-US" dirty="0" smtClean="0"/>
              <a:t>HOW </a:t>
            </a:r>
            <a:r>
              <a:rPr lang="en-US" dirty="0" smtClean="0"/>
              <a:t>WE’RE </a:t>
            </a:r>
            <a:r>
              <a:rPr lang="en-US" dirty="0" smtClean="0"/>
              <a:t>REALLY DOING.</a:t>
            </a:r>
            <a:endParaRPr lang="en-US" dirty="0"/>
          </a:p>
        </p:txBody>
      </p:sp>
      <p:sp>
        <p:nvSpPr>
          <p:cNvPr id="3" name="Subtitle 2"/>
          <p:cNvSpPr>
            <a:spLocks noGrp="1"/>
          </p:cNvSpPr>
          <p:nvPr>
            <p:ph type="subTitle" idx="1"/>
          </p:nvPr>
        </p:nvSpPr>
        <p:spPr>
          <a:xfrm>
            <a:off x="914400" y="3962400"/>
            <a:ext cx="7391400" cy="838200"/>
          </a:xfrm>
        </p:spPr>
        <p:txBody>
          <a:bodyPr/>
          <a:lstStyle/>
          <a:p>
            <a:r>
              <a:rPr lang="en-US" dirty="0" smtClean="0"/>
              <a:t>NOT  JUST  HOW  </a:t>
            </a:r>
            <a:r>
              <a:rPr lang="en-US" dirty="0" smtClean="0"/>
              <a:t>WE  </a:t>
            </a:r>
            <a:r>
              <a:rPr lang="en-US" dirty="0" smtClean="0"/>
              <a:t>SEEM  TO  BE  DOING.</a:t>
            </a:r>
            <a:endParaRPr lang="en-US" dirty="0"/>
          </a:p>
        </p:txBody>
      </p:sp>
      <p:cxnSp>
        <p:nvCxnSpPr>
          <p:cNvPr id="6" name="Straight Connector 5"/>
          <p:cNvCxnSpPr/>
          <p:nvPr/>
        </p:nvCxnSpPr>
        <p:spPr>
          <a:xfrm>
            <a:off x="838200" y="3733800"/>
            <a:ext cx="7543800" cy="0"/>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38200" y="4648200"/>
            <a:ext cx="7543800" cy="0"/>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1066800"/>
            <a:ext cx="8458200" cy="4389120"/>
          </a:xfrm>
        </p:spPr>
        <p:txBody>
          <a:bodyPr>
            <a:normAutofit/>
          </a:bodyPr>
          <a:lstStyle/>
          <a:p>
            <a:pPr>
              <a:buNone/>
            </a:pPr>
            <a:endParaRPr lang="en-US" sz="4000" dirty="0" smtClean="0"/>
          </a:p>
          <a:p>
            <a:pPr>
              <a:buNone/>
            </a:pPr>
            <a:endParaRPr lang="en-US" sz="4000" dirty="0" smtClean="0"/>
          </a:p>
          <a:p>
            <a:pPr>
              <a:buNone/>
            </a:pPr>
            <a:r>
              <a:rPr lang="en-US" sz="4000" dirty="0" smtClean="0"/>
              <a:t>Observation and Ladder of Inference</a:t>
            </a:r>
            <a:endParaRPr 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3105835"/>
            <a:ext cx="4572000" cy="646331"/>
          </a:xfrm>
          <a:prstGeom prst="rect">
            <a:avLst/>
          </a:prstGeom>
        </p:spPr>
        <p:txBody>
          <a:bodyPr>
            <a:spAutoFit/>
          </a:bodyPr>
          <a:lstStyle/>
          <a:p>
            <a:endParaRPr lang="en-US" dirty="0" smtClean="0"/>
          </a:p>
          <a:p>
            <a:endParaRPr lang="en-US" dirty="0" smtClean="0"/>
          </a:p>
        </p:txBody>
      </p:sp>
      <p:pic>
        <p:nvPicPr>
          <p:cNvPr id="62466" name="Picture 2"/>
          <p:cNvPicPr>
            <a:picLocks noChangeAspect="1" noChangeArrowheads="1"/>
          </p:cNvPicPr>
          <p:nvPr/>
        </p:nvPicPr>
        <p:blipFill>
          <a:blip r:embed="rId2" cstate="print"/>
          <a:srcRect/>
          <a:stretch>
            <a:fillRect/>
          </a:stretch>
        </p:blipFill>
        <p:spPr bwMode="auto">
          <a:xfrm>
            <a:off x="0" y="0"/>
            <a:ext cx="10153650" cy="76485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Grp="1" noChangeAspect="1" noChangeArrowheads="1"/>
          </p:cNvPicPr>
          <p:nvPr>
            <p:ph idx="1"/>
          </p:nvPr>
        </p:nvPicPr>
        <p:blipFill>
          <a:blip r:embed="rId2" cstate="print"/>
          <a:srcRect/>
          <a:stretch>
            <a:fillRect/>
          </a:stretch>
        </p:blipFill>
        <p:spPr bwMode="auto">
          <a:xfrm>
            <a:off x="0" y="0"/>
            <a:ext cx="9144000" cy="692856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382000" cy="5486400"/>
          </a:xfrm>
        </p:spPr>
        <p:txBody>
          <a:bodyPr>
            <a:normAutofit/>
          </a:bodyPr>
          <a:lstStyle/>
          <a:p>
            <a:pPr algn="ctr">
              <a:buNone/>
            </a:pPr>
            <a:r>
              <a:rPr lang="en-US" sz="4400" u="heavy" dirty="0" smtClean="0">
                <a:solidFill>
                  <a:schemeClr val="accent3">
                    <a:lumMod val="50000"/>
                  </a:schemeClr>
                </a:solidFill>
                <a:uFill>
                  <a:solidFill>
                    <a:schemeClr val="accent3">
                      <a:lumMod val="50000"/>
                    </a:schemeClr>
                  </a:solidFill>
                </a:uFill>
              </a:rPr>
              <a:t>What is ongoing Data</a:t>
            </a:r>
            <a:r>
              <a:rPr lang="en-US" sz="4400" dirty="0" smtClean="0">
                <a:solidFill>
                  <a:schemeClr val="accent3">
                    <a:lumMod val="50000"/>
                  </a:schemeClr>
                </a:solidFill>
              </a:rPr>
              <a:t>?</a:t>
            </a:r>
          </a:p>
          <a:p>
            <a:pPr algn="ctr">
              <a:buNone/>
            </a:pPr>
            <a:endParaRPr lang="en-US" sz="1800" dirty="0" smtClean="0">
              <a:solidFill>
                <a:schemeClr val="accent3">
                  <a:lumMod val="50000"/>
                </a:schemeClr>
              </a:solidFill>
            </a:endParaRPr>
          </a:p>
          <a:p>
            <a:r>
              <a:rPr lang="en-US" sz="4400" dirty="0" smtClean="0">
                <a:solidFill>
                  <a:schemeClr val="accent3">
                    <a:lumMod val="50000"/>
                  </a:schemeClr>
                </a:solidFill>
              </a:rPr>
              <a:t>Data that are collected on an ongoing basis AND are analyzed and used to inform future instruction as well as assess student learning.</a:t>
            </a:r>
            <a:endParaRPr lang="en-US" sz="4400" dirty="0">
              <a:solidFill>
                <a:schemeClr val="accent3">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389120"/>
          </a:xfrm>
        </p:spPr>
        <p:txBody>
          <a:bodyPr>
            <a:normAutofit lnSpcReduction="10000"/>
          </a:bodyPr>
          <a:lstStyle/>
          <a:p>
            <a:pPr algn="ctr">
              <a:buNone/>
            </a:pPr>
            <a:r>
              <a:rPr lang="en-US" sz="4800" u="heavy" dirty="0" smtClean="0">
                <a:solidFill>
                  <a:schemeClr val="accent3">
                    <a:lumMod val="50000"/>
                  </a:schemeClr>
                </a:solidFill>
                <a:uFill>
                  <a:solidFill>
                    <a:schemeClr val="accent3">
                      <a:lumMod val="50000"/>
                    </a:schemeClr>
                  </a:solidFill>
                </a:uFill>
              </a:rPr>
              <a:t>The Dangers of Assumptions</a:t>
            </a:r>
          </a:p>
          <a:p>
            <a:endParaRPr lang="en-US" dirty="0" smtClean="0"/>
          </a:p>
          <a:p>
            <a:pPr>
              <a:buNone/>
            </a:pPr>
            <a:r>
              <a:rPr lang="en-US" sz="4400" i="1" dirty="0" smtClean="0"/>
              <a:t>Think about the potential implications when we assume students’ mastery of a skill or concept, when in fact they do not have a real understanding.</a:t>
            </a:r>
            <a:endParaRPr lang="en-US" sz="44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5334000"/>
          </a:xfrm>
        </p:spPr>
        <p:txBody>
          <a:bodyPr>
            <a:normAutofit/>
          </a:bodyPr>
          <a:lstStyle/>
          <a:p>
            <a:pPr algn="ctr">
              <a:buNone/>
            </a:pPr>
            <a:r>
              <a:rPr lang="en-US" sz="4000" u="heavy" dirty="0" smtClean="0">
                <a:solidFill>
                  <a:schemeClr val="accent3">
                    <a:lumMod val="50000"/>
                  </a:schemeClr>
                </a:solidFill>
                <a:uFill>
                  <a:solidFill>
                    <a:schemeClr val="accent3">
                      <a:lumMod val="50000"/>
                    </a:schemeClr>
                  </a:solidFill>
                </a:uFill>
              </a:rPr>
              <a:t>Now What?</a:t>
            </a:r>
          </a:p>
          <a:p>
            <a:pPr>
              <a:lnSpc>
                <a:spcPct val="160000"/>
              </a:lnSpc>
            </a:pPr>
            <a:r>
              <a:rPr lang="en-US" dirty="0" smtClean="0"/>
              <a:t>Looking at the results closely</a:t>
            </a:r>
          </a:p>
          <a:p>
            <a:pPr lvl="1">
              <a:lnSpc>
                <a:spcPct val="110000"/>
              </a:lnSpc>
            </a:pPr>
            <a:r>
              <a:rPr lang="en-US" dirty="0" smtClean="0"/>
              <a:t>What are concepts and skills with which individual students need more support?</a:t>
            </a:r>
          </a:p>
          <a:p>
            <a:pPr lvl="1">
              <a:lnSpc>
                <a:spcPct val="110000"/>
              </a:lnSpc>
              <a:buNone/>
            </a:pPr>
            <a:endParaRPr lang="en-US" sz="1600" dirty="0" smtClean="0"/>
          </a:p>
          <a:p>
            <a:pPr lvl="1"/>
            <a:r>
              <a:rPr lang="en-US" dirty="0" smtClean="0"/>
              <a:t>What are the concepts and skills that you taught, or at least thought you taught, but students didn’t learn?</a:t>
            </a:r>
          </a:p>
          <a:p>
            <a:pPr lvl="1">
              <a:buNone/>
            </a:pPr>
            <a:endParaRPr lang="en-US" sz="1600" dirty="0" smtClean="0"/>
          </a:p>
          <a:p>
            <a:pPr lvl="1"/>
            <a:r>
              <a:rPr lang="en-US" dirty="0" smtClean="0"/>
              <a:t>How can using ongoing assessment influence instructional development?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58200" cy="1143000"/>
          </a:xfrm>
        </p:spPr>
        <p:txBody>
          <a:bodyPr>
            <a:noAutofit/>
          </a:bodyPr>
          <a:lstStyle/>
          <a:p>
            <a:r>
              <a:rPr lang="en-US" sz="4400" dirty="0" smtClean="0">
                <a:solidFill>
                  <a:schemeClr val="accent3">
                    <a:lumMod val="50000"/>
                  </a:schemeClr>
                </a:solidFill>
              </a:rPr>
              <a:t>Identify A Learner-Centered Problem</a:t>
            </a:r>
            <a:endParaRPr lang="en-US" sz="4400" dirty="0">
              <a:solidFill>
                <a:schemeClr val="accent3">
                  <a:lumMod val="50000"/>
                </a:schemeClr>
              </a:solidFill>
            </a:endParaRPr>
          </a:p>
        </p:txBody>
      </p:sp>
      <p:sp>
        <p:nvSpPr>
          <p:cNvPr id="3" name="Content Placeholder 2"/>
          <p:cNvSpPr>
            <a:spLocks noGrp="1"/>
          </p:cNvSpPr>
          <p:nvPr>
            <p:ph idx="1"/>
          </p:nvPr>
        </p:nvSpPr>
        <p:spPr/>
        <p:txBody>
          <a:bodyPr>
            <a:normAutofit fontScale="92500" lnSpcReduction="10000"/>
          </a:bodyPr>
          <a:lstStyle/>
          <a:p>
            <a:pPr>
              <a:buNone/>
            </a:pPr>
            <a:endParaRPr lang="en-US" dirty="0" smtClean="0"/>
          </a:p>
          <a:p>
            <a:r>
              <a:rPr lang="en-US" sz="3200" dirty="0" smtClean="0"/>
              <a:t>53% of 3</a:t>
            </a:r>
            <a:r>
              <a:rPr lang="en-US" sz="3200" baseline="30000" dirty="0" smtClean="0"/>
              <a:t>rd</a:t>
            </a:r>
            <a:r>
              <a:rPr lang="en-US" sz="3200" dirty="0" smtClean="0"/>
              <a:t> grade students are Benchmark on </a:t>
            </a:r>
            <a:r>
              <a:rPr lang="en-US" sz="3200" dirty="0" err="1" smtClean="0"/>
              <a:t>Dibels</a:t>
            </a:r>
            <a:endParaRPr lang="en-US" sz="3200" dirty="0" smtClean="0"/>
          </a:p>
          <a:p>
            <a:endParaRPr lang="en-US" sz="3200" dirty="0" smtClean="0"/>
          </a:p>
          <a:p>
            <a:r>
              <a:rPr lang="en-US" sz="3200" dirty="0" smtClean="0"/>
              <a:t>96% of 3</a:t>
            </a:r>
            <a:r>
              <a:rPr lang="en-US" sz="3200" baseline="30000" dirty="0" smtClean="0"/>
              <a:t>rd</a:t>
            </a:r>
            <a:r>
              <a:rPr lang="en-US" sz="3200" dirty="0" smtClean="0"/>
              <a:t> graders are proficient or advanced on </a:t>
            </a:r>
            <a:r>
              <a:rPr lang="en-US" sz="3200" dirty="0" err="1" smtClean="0"/>
              <a:t>MontCas</a:t>
            </a:r>
            <a:r>
              <a:rPr lang="en-US" sz="3200" dirty="0" smtClean="0"/>
              <a:t> reading</a:t>
            </a:r>
          </a:p>
          <a:p>
            <a:endParaRPr lang="en-US" sz="3200" dirty="0" smtClean="0"/>
          </a:p>
          <a:p>
            <a:r>
              <a:rPr lang="en-US" sz="3200" dirty="0" smtClean="0"/>
              <a:t>76% of 3</a:t>
            </a:r>
            <a:r>
              <a:rPr lang="en-US" sz="3200" baseline="30000" dirty="0" smtClean="0"/>
              <a:t>rd</a:t>
            </a:r>
            <a:r>
              <a:rPr lang="en-US" sz="3200" dirty="0" smtClean="0"/>
              <a:t> graders are grade level on MAP reading</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762001"/>
            <a:ext cx="7467600" cy="5170646"/>
          </a:xfrm>
          <a:prstGeom prst="rect">
            <a:avLst/>
          </a:prstGeom>
          <a:noFill/>
        </p:spPr>
        <p:txBody>
          <a:bodyPr wrap="square" rtlCol="0">
            <a:spAutoFit/>
          </a:bodyPr>
          <a:lstStyle/>
          <a:p>
            <a:pPr algn="ctr"/>
            <a:r>
              <a:rPr lang="en-US" sz="4000" u="heavy" dirty="0" smtClean="0">
                <a:solidFill>
                  <a:schemeClr val="accent3">
                    <a:lumMod val="50000"/>
                  </a:schemeClr>
                </a:solidFill>
                <a:uFill>
                  <a:solidFill>
                    <a:schemeClr val="accent3">
                      <a:lumMod val="50000"/>
                    </a:schemeClr>
                  </a:solidFill>
                </a:uFill>
              </a:rPr>
              <a:t>Identify A Problem of Practice</a:t>
            </a:r>
          </a:p>
          <a:p>
            <a:pPr algn="ctr"/>
            <a:endParaRPr lang="en-US" dirty="0" smtClean="0"/>
          </a:p>
          <a:p>
            <a:pPr algn="ctr"/>
            <a:endParaRPr lang="en-US" dirty="0" smtClean="0"/>
          </a:p>
          <a:p>
            <a:pPr algn="ctr">
              <a:buFont typeface="Arial" pitchFamily="34" charset="0"/>
              <a:buChar char="•"/>
            </a:pPr>
            <a:endParaRPr lang="en-US" dirty="0" smtClean="0"/>
          </a:p>
          <a:p>
            <a:pPr lvl="1">
              <a:buFont typeface="Arial" pitchFamily="34" charset="0"/>
              <a:buChar char="•"/>
            </a:pPr>
            <a:r>
              <a:rPr lang="en-US" sz="4000" dirty="0" smtClean="0"/>
              <a:t>What are we not doing?</a:t>
            </a:r>
          </a:p>
          <a:p>
            <a:pPr algn="ctr">
              <a:buFont typeface="Arial" pitchFamily="34" charset="0"/>
              <a:buChar char="•"/>
            </a:pPr>
            <a:endParaRPr lang="en-US" sz="4000" dirty="0" smtClean="0"/>
          </a:p>
          <a:p>
            <a:pPr lvl="1">
              <a:buFont typeface="Arial" pitchFamily="34" charset="0"/>
              <a:buChar char="•"/>
            </a:pPr>
            <a:r>
              <a:rPr lang="en-US" sz="4000" dirty="0" smtClean="0"/>
              <a:t>What could it be?</a:t>
            </a:r>
          </a:p>
          <a:p>
            <a:pPr>
              <a:buFont typeface="Arial" pitchFamily="34" charset="0"/>
              <a:buChar char="•"/>
            </a:pPr>
            <a:endParaRPr lang="en-US" sz="4000" dirty="0" smtClean="0"/>
          </a:p>
          <a:p>
            <a:pPr lvl="1">
              <a:buFont typeface="Arial" pitchFamily="34" charset="0"/>
              <a:buChar char="•"/>
            </a:pPr>
            <a:r>
              <a:rPr lang="en-US" sz="4000" dirty="0" smtClean="0"/>
              <a:t>What could improve learning?</a:t>
            </a:r>
          </a:p>
          <a:p>
            <a:pPr algn="ctr"/>
            <a:endParaRPr lang="en-US" dirty="0" smtClean="0"/>
          </a:p>
          <a:p>
            <a:pPr algn="ct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9800"/>
            <a:ext cx="8229600" cy="1295400"/>
          </a:xfrm>
        </p:spPr>
        <p:txBody>
          <a:bodyPr>
            <a:normAutofit/>
          </a:bodyPr>
          <a:lstStyle/>
          <a:p>
            <a:pPr algn="ctr"/>
            <a:r>
              <a:rPr lang="en-US" dirty="0" smtClean="0">
                <a:solidFill>
                  <a:schemeClr val="accent3">
                    <a:lumMod val="50000"/>
                  </a:schemeClr>
                </a:solidFill>
                <a:latin typeface="+mn-lt"/>
              </a:rPr>
              <a:t>Identify Possible Solutions …?</a:t>
            </a:r>
            <a:endParaRPr lang="en-US" dirty="0">
              <a:solidFill>
                <a:schemeClr val="accent3">
                  <a:lumMod val="50000"/>
                </a:schemeClr>
              </a:solidFill>
              <a:latin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solidFill>
                  <a:schemeClr val="accent3">
                    <a:lumMod val="50000"/>
                  </a:schemeClr>
                </a:solidFill>
              </a:rPr>
              <a:t>What will we see in classrooms?</a:t>
            </a:r>
            <a:endParaRPr lang="en-US" sz="4800" dirty="0">
              <a:solidFill>
                <a:schemeClr val="accent3">
                  <a:lumMod val="50000"/>
                </a:schemeClr>
              </a:solidFill>
            </a:endParaRPr>
          </a:p>
        </p:txBody>
      </p:sp>
      <p:pic>
        <p:nvPicPr>
          <p:cNvPr id="68610" name="Picture 2"/>
          <p:cNvPicPr>
            <a:picLocks noChangeAspect="1" noChangeArrowheads="1"/>
          </p:cNvPicPr>
          <p:nvPr/>
        </p:nvPicPr>
        <p:blipFill>
          <a:blip r:embed="rId2" cstate="print"/>
          <a:srcRect/>
          <a:stretch>
            <a:fillRect/>
          </a:stretch>
        </p:blipFill>
        <p:spPr bwMode="auto">
          <a:xfrm>
            <a:off x="2286000" y="2590800"/>
            <a:ext cx="4162425" cy="381670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3228536"/>
            <a:ext cx="8305800" cy="1752600"/>
          </a:xfrm>
        </p:spPr>
        <p:txBody>
          <a:bodyPr>
            <a:normAutofit/>
          </a:bodyPr>
          <a:lstStyle/>
          <a:p>
            <a:pPr algn="l"/>
            <a:r>
              <a:rPr lang="en-US" sz="3800" b="1" dirty="0" smtClean="0">
                <a:latin typeface="+mj-lt"/>
              </a:rPr>
              <a:t>WHAT DO WE KNOW FROM THE DATA?</a:t>
            </a:r>
            <a:endParaRPr lang="en-US" sz="3800" b="1" dirty="0">
              <a:latin typeface="+mj-lt"/>
            </a:endParaRPr>
          </a:p>
        </p:txBody>
      </p:sp>
      <p:sp>
        <p:nvSpPr>
          <p:cNvPr id="5" name="Subtitle 2"/>
          <p:cNvSpPr txBox="1">
            <a:spLocks/>
          </p:cNvSpPr>
          <p:nvPr/>
        </p:nvSpPr>
        <p:spPr>
          <a:xfrm>
            <a:off x="533400" y="1219200"/>
            <a:ext cx="8305800" cy="1752600"/>
          </a:xfrm>
          <a:prstGeom prst="rect">
            <a:avLst/>
          </a:prstGeom>
        </p:spPr>
        <p:txBody>
          <a:bodyPr vert="horz" lIns="0" rIns="18288">
            <a:normAutofit/>
          </a:bodyPr>
          <a:lstStyle/>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3600" b="1" i="0" u="none" strike="noStrike" kern="1200" cap="none" spc="0" normalizeH="0" baseline="0" noProof="0" dirty="0" smtClean="0">
                <a:ln>
                  <a:noFill/>
                </a:ln>
                <a:solidFill>
                  <a:schemeClr val="tx1"/>
                </a:solidFill>
                <a:effectLst/>
                <a:uLnTx/>
                <a:uFillTx/>
                <a:latin typeface="+mj-lt"/>
                <a:ea typeface="+mn-ea"/>
                <a:cs typeface="+mn-cs"/>
              </a:rPr>
              <a:t>HOW HEALTHY IS OUR READING SYSTEM?</a:t>
            </a:r>
            <a:endParaRPr kumimoji="0" lang="en-US" sz="3600" b="1" i="0" u="none" strike="noStrike" kern="1200" cap="none" spc="0" normalizeH="0" baseline="0" noProof="0" dirty="0">
              <a:ln>
                <a:noFill/>
              </a:ln>
              <a:solidFill>
                <a:schemeClr val="tx1"/>
              </a:solidFill>
              <a:effectLst/>
              <a:uLnTx/>
              <a:uFillTx/>
              <a:latin typeface="+mj-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0"/>
            <a:ext cx="8229600" cy="1143000"/>
          </a:xfrm>
        </p:spPr>
        <p:txBody>
          <a:bodyPr>
            <a:noAutofit/>
          </a:bodyPr>
          <a:lstStyle/>
          <a:p>
            <a:r>
              <a:rPr lang="en-US" sz="6000" dirty="0" smtClean="0">
                <a:solidFill>
                  <a:schemeClr val="accent3">
                    <a:lumMod val="50000"/>
                  </a:schemeClr>
                </a:solidFill>
              </a:rPr>
              <a:t>Where will we look for evidence of improved student learning…?</a:t>
            </a:r>
            <a:endParaRPr lang="en-US" sz="6000" dirty="0">
              <a:solidFill>
                <a:schemeClr val="accent3">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rPr>
              <a:t>What is “leadership”?... 3,2,1 …</a:t>
            </a:r>
            <a:endParaRPr lang="en-US" dirty="0">
              <a:solidFill>
                <a:schemeClr val="accent3">
                  <a:lumMod val="50000"/>
                </a:schemeClr>
              </a:solidFill>
            </a:endParaRPr>
          </a:p>
        </p:txBody>
      </p:sp>
      <p:sp>
        <p:nvSpPr>
          <p:cNvPr id="3" name="Content Placeholder 2"/>
          <p:cNvSpPr>
            <a:spLocks noGrp="1"/>
          </p:cNvSpPr>
          <p:nvPr>
            <p:ph idx="1"/>
          </p:nvPr>
        </p:nvSpPr>
        <p:spPr/>
        <p:txBody>
          <a:bodyPr>
            <a:normAutofit fontScale="55000" lnSpcReduction="20000"/>
          </a:bodyPr>
          <a:lstStyle/>
          <a:p>
            <a:pPr>
              <a:buNone/>
            </a:pPr>
            <a:r>
              <a:rPr lang="en-US" sz="7700" dirty="0" smtClean="0"/>
              <a:t>3</a:t>
            </a:r>
            <a:r>
              <a:rPr lang="en-US" sz="4600" dirty="0" smtClean="0"/>
              <a:t> 	Questions:</a:t>
            </a:r>
          </a:p>
          <a:p>
            <a:pPr>
              <a:buNone/>
            </a:pPr>
            <a:r>
              <a:rPr lang="en-US" sz="4600" dirty="0" smtClean="0"/>
              <a:t>			</a:t>
            </a:r>
            <a:r>
              <a:rPr lang="en-US" sz="4100" dirty="0" smtClean="0"/>
              <a:t>Why?      How?      What?</a:t>
            </a:r>
          </a:p>
          <a:p>
            <a:pPr>
              <a:buNone/>
            </a:pPr>
            <a:endParaRPr lang="en-US" sz="2200" dirty="0" smtClean="0"/>
          </a:p>
          <a:p>
            <a:pPr>
              <a:buNone/>
            </a:pPr>
            <a:r>
              <a:rPr lang="en-US" sz="8600" dirty="0" smtClean="0"/>
              <a:t>2</a:t>
            </a:r>
            <a:r>
              <a:rPr lang="en-US" sz="4800" dirty="0" smtClean="0"/>
              <a:t> 	Paradoxes:</a:t>
            </a:r>
          </a:p>
          <a:p>
            <a:pPr>
              <a:buNone/>
            </a:pPr>
            <a:r>
              <a:rPr lang="en-US" sz="4600" dirty="0" smtClean="0"/>
              <a:t>			Diving in/stepping back  					Complexity/simplicity</a:t>
            </a:r>
          </a:p>
          <a:p>
            <a:pPr>
              <a:buNone/>
            </a:pPr>
            <a:endParaRPr lang="en-US" sz="2800" dirty="0" smtClean="0"/>
          </a:p>
          <a:p>
            <a:pPr>
              <a:buNone/>
            </a:pPr>
            <a:r>
              <a:rPr lang="en-US" sz="8600" dirty="0" smtClean="0"/>
              <a:t>1</a:t>
            </a:r>
            <a:r>
              <a:rPr lang="en-US" sz="6300" dirty="0" smtClean="0"/>
              <a:t> 	</a:t>
            </a:r>
            <a:r>
              <a:rPr lang="en-US" sz="4400" dirty="0" smtClean="0"/>
              <a:t>Focus</a:t>
            </a:r>
          </a:p>
          <a:p>
            <a:pPr>
              <a:buNone/>
            </a:pPr>
            <a:r>
              <a:rPr lang="en-US" sz="4400" dirty="0" smtClean="0"/>
              <a:t>			</a:t>
            </a:r>
            <a:r>
              <a:rPr lang="en-US" sz="6500" i="1" dirty="0" smtClean="0"/>
              <a:t>The Instructional Core</a:t>
            </a:r>
          </a:p>
          <a:p>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Grp="1" noChangeAspect="1" noChangeArrowheads="1"/>
          </p:cNvPicPr>
          <p:nvPr>
            <p:ph idx="1"/>
          </p:nvPr>
        </p:nvPicPr>
        <p:blipFill>
          <a:blip r:embed="rId2" cstate="print"/>
          <a:srcRect/>
          <a:stretch>
            <a:fillRect/>
          </a:stretch>
        </p:blipFill>
        <p:spPr bwMode="auto">
          <a:xfrm>
            <a:off x="0" y="100768"/>
            <a:ext cx="9144000" cy="706203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0"/>
            <a:ext cx="8229600" cy="3093720"/>
          </a:xfrm>
        </p:spPr>
        <p:txBody>
          <a:bodyPr>
            <a:noAutofit/>
          </a:bodyPr>
          <a:lstStyle/>
          <a:p>
            <a:pPr>
              <a:lnSpc>
                <a:spcPct val="150000"/>
              </a:lnSpc>
              <a:buNone/>
            </a:pPr>
            <a:r>
              <a:rPr lang="en-US" sz="4400" dirty="0" smtClean="0"/>
              <a:t>Vision				Hope</a:t>
            </a:r>
          </a:p>
          <a:p>
            <a:pPr>
              <a:buNone/>
            </a:pPr>
            <a:r>
              <a:rPr lang="en-US" sz="4400" dirty="0" smtClean="0"/>
              <a:t>			Trust			</a:t>
            </a:r>
          </a:p>
          <a:p>
            <a:pPr>
              <a:buNone/>
            </a:pPr>
            <a:r>
              <a:rPr lang="en-US" sz="4400" dirty="0" smtClean="0"/>
              <a:t>	</a:t>
            </a:r>
            <a:r>
              <a:rPr lang="en-US" sz="4400" dirty="0" smtClean="0"/>
              <a:t>						Energy</a:t>
            </a:r>
          </a:p>
          <a:p>
            <a:pPr>
              <a:buNone/>
            </a:pPr>
            <a:r>
              <a:rPr lang="en-US" sz="4400" dirty="0" smtClean="0"/>
              <a:t>				Ideas</a:t>
            </a:r>
            <a:endParaRPr lang="en-US" sz="4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Vision</a:t>
            </a:r>
            <a:endParaRPr lang="en-US" sz="7200" dirty="0"/>
          </a:p>
        </p:txBody>
      </p:sp>
      <p:sp>
        <p:nvSpPr>
          <p:cNvPr id="3" name="Content Placeholder 2"/>
          <p:cNvSpPr>
            <a:spLocks noGrp="1"/>
          </p:cNvSpPr>
          <p:nvPr>
            <p:ph idx="1"/>
          </p:nvPr>
        </p:nvSpPr>
        <p:spPr/>
        <p:txBody>
          <a:bodyPr>
            <a:normAutofit/>
          </a:bodyPr>
          <a:lstStyle/>
          <a:p>
            <a:r>
              <a:rPr lang="en-US" sz="4800" dirty="0" smtClean="0"/>
              <a:t>Why?</a:t>
            </a:r>
          </a:p>
          <a:p>
            <a:r>
              <a:rPr lang="en-US" sz="4800" dirty="0" smtClean="0"/>
              <a:t>Picture of what it looks like</a:t>
            </a:r>
          </a:p>
          <a:p>
            <a:r>
              <a:rPr lang="en-US" sz="4800" i="1" dirty="0" smtClean="0"/>
              <a:t>Tip:  It’s easy to lose the “why”—reinforce constantly;</a:t>
            </a:r>
          </a:p>
          <a:p>
            <a:r>
              <a:rPr lang="en-US" sz="4800" i="1" dirty="0" smtClean="0"/>
              <a:t>Encourage questions</a:t>
            </a:r>
            <a:endParaRPr lang="en-US" sz="4800"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flipH="1">
            <a:off x="152399" y="1066800"/>
            <a:ext cx="8686800" cy="5109091"/>
          </a:xfrm>
          <a:prstGeom prst="rect">
            <a:avLst/>
          </a:prstGeom>
          <a:noFill/>
        </p:spPr>
        <p:txBody>
          <a:bodyPr wrap="square" rtlCol="0">
            <a:spAutoFit/>
          </a:bodyPr>
          <a:lstStyle/>
          <a:p>
            <a:r>
              <a:rPr lang="en-US" sz="5400" dirty="0" smtClean="0">
                <a:solidFill>
                  <a:schemeClr val="accent3">
                    <a:lumMod val="50000"/>
                  </a:schemeClr>
                </a:solidFill>
              </a:rPr>
              <a:t>Hope</a:t>
            </a:r>
          </a:p>
          <a:p>
            <a:r>
              <a:rPr lang="en-US" sz="3600" dirty="0" smtClean="0"/>
              <a:t>	The belief that success (attaining the 		vision) is possible</a:t>
            </a:r>
          </a:p>
          <a:p>
            <a:endParaRPr lang="en-US" sz="2000" dirty="0" smtClean="0"/>
          </a:p>
          <a:p>
            <a:r>
              <a:rPr lang="en-US" sz="3600" dirty="0" smtClean="0"/>
              <a:t>	The belief that I’m a necessary part of 		the success—what I do matters</a:t>
            </a:r>
          </a:p>
          <a:p>
            <a:endParaRPr lang="en-US" sz="3600" dirty="0" smtClean="0"/>
          </a:p>
          <a:p>
            <a:r>
              <a:rPr lang="en-US" sz="3600" dirty="0" smtClean="0"/>
              <a:t>	Tip:  Success—talk about it, analyze it, 		celebrate it, experience it!</a:t>
            </a:r>
            <a:endParaRPr lang="en-US" sz="3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solidFill>
                  <a:schemeClr val="accent3">
                    <a:lumMod val="50000"/>
                  </a:schemeClr>
                </a:solidFill>
              </a:rPr>
              <a:t>Trust</a:t>
            </a:r>
            <a:endParaRPr lang="en-US" sz="7200" dirty="0">
              <a:solidFill>
                <a:schemeClr val="accent3">
                  <a:lumMod val="50000"/>
                </a:schemeClr>
              </a:solidFill>
            </a:endParaRPr>
          </a:p>
        </p:txBody>
      </p:sp>
      <p:sp>
        <p:nvSpPr>
          <p:cNvPr id="3" name="Content Placeholder 2"/>
          <p:cNvSpPr>
            <a:spLocks noGrp="1"/>
          </p:cNvSpPr>
          <p:nvPr>
            <p:ph idx="1"/>
          </p:nvPr>
        </p:nvSpPr>
        <p:spPr/>
        <p:txBody>
          <a:bodyPr/>
          <a:lstStyle/>
          <a:p>
            <a:r>
              <a:rPr lang="en-US" sz="4400" dirty="0" smtClean="0"/>
              <a:t>Respect</a:t>
            </a:r>
          </a:p>
          <a:p>
            <a:r>
              <a:rPr lang="en-US" sz="4400" dirty="0" smtClean="0"/>
              <a:t>Relationships</a:t>
            </a:r>
          </a:p>
          <a:p>
            <a:r>
              <a:rPr lang="en-US" sz="4400" dirty="0" smtClean="0"/>
              <a:t>Integrity</a:t>
            </a:r>
          </a:p>
          <a:p>
            <a:endParaRPr lang="en-US" dirty="0" smtClean="0"/>
          </a:p>
          <a:p>
            <a:endParaRPr lang="en-US" dirty="0" smtClean="0"/>
          </a:p>
          <a:p>
            <a:r>
              <a:rPr lang="en-US" sz="3600" dirty="0" smtClean="0"/>
              <a:t>Tip:  </a:t>
            </a:r>
            <a:r>
              <a:rPr lang="en-US" sz="3600" b="1" dirty="0" smtClean="0"/>
              <a:t>KNOW people</a:t>
            </a:r>
            <a:endParaRPr lang="en-US" sz="36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solidFill>
                  <a:schemeClr val="accent3">
                    <a:lumMod val="50000"/>
                  </a:schemeClr>
                </a:solidFill>
              </a:rPr>
              <a:t>Energy</a:t>
            </a:r>
            <a:endParaRPr lang="en-US" sz="7200" dirty="0">
              <a:solidFill>
                <a:schemeClr val="accent3">
                  <a:lumMod val="50000"/>
                </a:schemeClr>
              </a:solidFill>
            </a:endParaRPr>
          </a:p>
        </p:txBody>
      </p:sp>
      <p:sp>
        <p:nvSpPr>
          <p:cNvPr id="3" name="Content Placeholder 2"/>
          <p:cNvSpPr>
            <a:spLocks noGrp="1"/>
          </p:cNvSpPr>
          <p:nvPr>
            <p:ph idx="1"/>
          </p:nvPr>
        </p:nvSpPr>
        <p:spPr/>
        <p:txBody>
          <a:bodyPr>
            <a:noAutofit/>
          </a:bodyPr>
          <a:lstStyle/>
          <a:p>
            <a:r>
              <a:rPr lang="en-US" sz="4000" dirty="0" smtClean="0"/>
              <a:t>Physical</a:t>
            </a:r>
          </a:p>
          <a:p>
            <a:r>
              <a:rPr lang="en-US" sz="4000" dirty="0" smtClean="0"/>
              <a:t>Mental</a:t>
            </a:r>
          </a:p>
          <a:p>
            <a:r>
              <a:rPr lang="en-US" sz="4000" dirty="0" smtClean="0"/>
              <a:t>Emotional</a:t>
            </a:r>
          </a:p>
          <a:p>
            <a:r>
              <a:rPr lang="en-US" sz="4000" dirty="0" smtClean="0"/>
              <a:t>Spiritual</a:t>
            </a:r>
          </a:p>
          <a:p>
            <a:endParaRPr lang="en-US" sz="4000" dirty="0" smtClean="0"/>
          </a:p>
          <a:p>
            <a:r>
              <a:rPr lang="en-US" sz="3600" dirty="0" smtClean="0"/>
              <a:t>Tip:  It’s okay to have fun!</a:t>
            </a:r>
            <a:endParaRPr lang="en-US" sz="3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solidFill>
                  <a:schemeClr val="accent3">
                    <a:lumMod val="50000"/>
                  </a:schemeClr>
                </a:solidFill>
              </a:rPr>
              <a:t>Ideas</a:t>
            </a:r>
            <a:endParaRPr lang="en-US" sz="7200" dirty="0">
              <a:solidFill>
                <a:schemeClr val="accent3">
                  <a:lumMod val="50000"/>
                </a:schemeClr>
              </a:solidFill>
            </a:endParaRPr>
          </a:p>
        </p:txBody>
      </p:sp>
      <p:sp>
        <p:nvSpPr>
          <p:cNvPr id="3" name="Content Placeholder 2"/>
          <p:cNvSpPr>
            <a:spLocks noGrp="1"/>
          </p:cNvSpPr>
          <p:nvPr>
            <p:ph idx="1"/>
          </p:nvPr>
        </p:nvSpPr>
        <p:spPr/>
        <p:txBody>
          <a:bodyPr/>
          <a:lstStyle/>
          <a:p>
            <a:r>
              <a:rPr lang="en-US" sz="4800" dirty="0" smtClean="0"/>
              <a:t>Stretch</a:t>
            </a:r>
          </a:p>
          <a:p>
            <a:r>
              <a:rPr lang="en-US" sz="4800" dirty="0" smtClean="0"/>
              <a:t>Focus</a:t>
            </a:r>
          </a:p>
          <a:p>
            <a:endParaRPr lang="en-US" dirty="0" smtClean="0"/>
          </a:p>
          <a:p>
            <a:endParaRPr lang="en-US" dirty="0" smtClean="0"/>
          </a:p>
          <a:p>
            <a:r>
              <a:rPr lang="en-US" sz="4000" dirty="0" smtClean="0"/>
              <a:t>Tip:  Stretch </a:t>
            </a:r>
            <a:r>
              <a:rPr lang="en-US" sz="4000" i="1" dirty="0" smtClean="0"/>
              <a:t>and </a:t>
            </a:r>
            <a:r>
              <a:rPr lang="en-US" sz="4000" dirty="0" smtClean="0"/>
              <a:t>focus</a:t>
            </a:r>
            <a:endParaRPr lang="en-US" sz="4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86800" cy="5867400"/>
          </a:xfrm>
          <a:solidFill>
            <a:srgbClr val="FFFF00"/>
          </a:solidFill>
        </p:spPr>
        <p:txBody>
          <a:bodyPr>
            <a:normAutofit fontScale="92500" lnSpcReduction="20000"/>
          </a:bodyPr>
          <a:lstStyle/>
          <a:p>
            <a:pPr>
              <a:buNone/>
            </a:pPr>
            <a:r>
              <a:rPr lang="en-US" sz="3900" dirty="0" smtClean="0"/>
              <a:t>“Be patient toward all that is unsolved in your heart and try to love the </a:t>
            </a:r>
            <a:r>
              <a:rPr lang="en-US" sz="3900" i="1" dirty="0" smtClean="0"/>
              <a:t>questions themselves </a:t>
            </a:r>
            <a:r>
              <a:rPr lang="en-US" sz="3900" dirty="0" smtClean="0"/>
              <a:t>like locked rooms and like books that are written in a very foreign tongue.  Do not now seek the answers, which cannot be given you because you would not be able to live them.  And the point is, to live everything.  </a:t>
            </a:r>
            <a:r>
              <a:rPr lang="en-US" sz="3900" i="1" dirty="0" smtClean="0"/>
              <a:t>Live</a:t>
            </a:r>
            <a:r>
              <a:rPr lang="en-US" sz="3900" dirty="0" smtClean="0"/>
              <a:t> the questions now.  Perhaps you will then gradually, without noticing it, live along some distant day into the answer.”</a:t>
            </a:r>
          </a:p>
          <a:p>
            <a:pPr>
              <a:buNone/>
            </a:pPr>
            <a:endParaRPr lang="en-US" sz="1100" dirty="0" smtClean="0"/>
          </a:p>
          <a:p>
            <a:pPr>
              <a:buNone/>
            </a:pPr>
            <a:r>
              <a:rPr lang="en-US" dirty="0" smtClean="0"/>
              <a:t>--Rainer Maria Rilke, from </a:t>
            </a:r>
            <a:r>
              <a:rPr lang="en-US" i="1" dirty="0" smtClean="0"/>
              <a:t>Letters to a Young Poet</a:t>
            </a:r>
            <a:endParaRPr lang="en-US"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685800"/>
            <a:ext cx="8229600" cy="914400"/>
          </a:xfrm>
        </p:spPr>
        <p:txBody>
          <a:bodyPr anchor="t">
            <a:normAutofit fontScale="90000"/>
          </a:bodyPr>
          <a:lstStyle/>
          <a:p>
            <a:r>
              <a:rPr lang="en-US" dirty="0" smtClean="0"/>
              <a:t>					    discovery. . .</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2400" y="228600"/>
            <a:ext cx="1219200" cy="1485580"/>
          </a:xfrm>
          <a:prstGeom prst="rect">
            <a:avLst/>
          </a:prstGeom>
          <a:noFill/>
          <a:ln w="9525">
            <a:noFill/>
            <a:miter lim="800000"/>
            <a:headEnd/>
            <a:tailEnd/>
          </a:ln>
          <a:effectLst/>
        </p:spPr>
      </p:pic>
      <p:pic>
        <p:nvPicPr>
          <p:cNvPr id="1026" name="Picture 2"/>
          <p:cNvPicPr>
            <a:picLocks noGrp="1" noChangeAspect="1" noChangeArrowheads="1"/>
          </p:cNvPicPr>
          <p:nvPr>
            <p:ph idx="1"/>
          </p:nvPr>
        </p:nvPicPr>
        <p:blipFill>
          <a:blip r:embed="rId3" cstate="print"/>
          <a:srcRect/>
          <a:stretch>
            <a:fillRect/>
          </a:stretch>
        </p:blipFill>
        <p:spPr bwMode="auto">
          <a:xfrm>
            <a:off x="1600200" y="1524000"/>
            <a:ext cx="6705600" cy="485358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pic>
      <p:sp>
        <p:nvSpPr>
          <p:cNvPr id="9" name="Rectangle 8"/>
          <p:cNvSpPr/>
          <p:nvPr/>
        </p:nvSpPr>
        <p:spPr>
          <a:xfrm>
            <a:off x="4800600" y="1524000"/>
            <a:ext cx="3505200" cy="48768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t>“The real voyage of discovery consists not in seeking new landscapes but in having new eyes.”</a:t>
            </a:r>
            <a:endParaRPr lang="en-US" sz="2000"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 					  Change . . .</a:t>
            </a:r>
            <a:endParaRPr lang="en-US" dirty="0"/>
          </a:p>
        </p:txBody>
      </p:sp>
      <p:sp>
        <p:nvSpPr>
          <p:cNvPr id="5" name="Rectangle 4"/>
          <p:cNvSpPr/>
          <p:nvPr/>
        </p:nvSpPr>
        <p:spPr>
          <a:xfrm>
            <a:off x="4648200" y="1524000"/>
            <a:ext cx="3657600" cy="48006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bg2">
                    <a:lumMod val="25000"/>
                  </a:schemeClr>
                </a:solidFill>
              </a:rPr>
              <a:t>“Unless you are prepared to give up something valuable you will never be able to truly change at all because you’ll be forever in the control of things you can’t give up”.</a:t>
            </a:r>
          </a:p>
          <a:p>
            <a:r>
              <a:rPr lang="en-US" sz="2000" i="1" dirty="0" smtClean="0">
                <a:solidFill>
                  <a:schemeClr val="bg2">
                    <a:lumMod val="25000"/>
                  </a:schemeClr>
                </a:solidFill>
              </a:rPr>
              <a:t>	- Andy Law</a:t>
            </a:r>
          </a:p>
          <a:p>
            <a:r>
              <a:rPr lang="en-US" sz="2000" i="1" dirty="0" smtClean="0">
                <a:solidFill>
                  <a:schemeClr val="bg2">
                    <a:lumMod val="25000"/>
                  </a:schemeClr>
                </a:solidFill>
              </a:rPr>
              <a:t>	  Creative Company</a:t>
            </a:r>
            <a:endParaRPr lang="en-US" sz="2000" i="1" dirty="0">
              <a:solidFill>
                <a:schemeClr val="bg2">
                  <a:lumMod val="25000"/>
                </a:schemeClr>
              </a:solidFill>
            </a:endParaRPr>
          </a:p>
        </p:txBody>
      </p:sp>
      <p:pic>
        <p:nvPicPr>
          <p:cNvPr id="6" name="Picture 2"/>
          <p:cNvPicPr>
            <a:picLocks noChangeAspect="1" noChangeArrowheads="1"/>
          </p:cNvPicPr>
          <p:nvPr/>
        </p:nvPicPr>
        <p:blipFill>
          <a:blip r:embed="rId2" cstate="print"/>
          <a:srcRect/>
          <a:stretch>
            <a:fillRect/>
          </a:stretch>
        </p:blipFill>
        <p:spPr bwMode="auto">
          <a:xfrm>
            <a:off x="152400" y="228600"/>
            <a:ext cx="1219200" cy="1485580"/>
          </a:xfrm>
          <a:prstGeom prst="rect">
            <a:avLst/>
          </a:prstGeom>
          <a:noFill/>
          <a:ln w="9525">
            <a:noFill/>
            <a:miter lim="800000"/>
            <a:headEnd/>
            <a:tailEnd/>
          </a:ln>
          <a:effectLst/>
        </p:spPr>
      </p:pic>
      <p:pic>
        <p:nvPicPr>
          <p:cNvPr id="8" name="Picture 2"/>
          <p:cNvPicPr>
            <a:picLocks noGrp="1" noChangeAspect="1" noChangeArrowheads="1"/>
          </p:cNvPicPr>
          <p:nvPr>
            <p:ph idx="1"/>
          </p:nvPr>
        </p:nvPicPr>
        <p:blipFill>
          <a:blip r:embed="rId3" cstate="print"/>
          <a:srcRect l="52898"/>
          <a:stretch>
            <a:fillRect/>
          </a:stretch>
        </p:blipFill>
        <p:spPr bwMode="auto">
          <a:xfrm>
            <a:off x="1447800" y="1524000"/>
            <a:ext cx="3200400" cy="47842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cstate="print"/>
          <a:srcRect b="7847"/>
          <a:stretch>
            <a:fillRect/>
          </a:stretch>
        </p:blipFill>
        <p:spPr bwMode="auto">
          <a:xfrm>
            <a:off x="228600" y="685800"/>
            <a:ext cx="8686800" cy="59513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Connector 6"/>
          <p:cNvSpPr/>
          <p:nvPr/>
        </p:nvSpPr>
        <p:spPr>
          <a:xfrm>
            <a:off x="2514600" y="228600"/>
            <a:ext cx="4267200" cy="5867400"/>
          </a:xfrm>
          <a:prstGeom prst="flowChartConnecto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lowchart: Connector 4"/>
          <p:cNvSpPr/>
          <p:nvPr/>
        </p:nvSpPr>
        <p:spPr>
          <a:xfrm>
            <a:off x="3429000" y="1295400"/>
            <a:ext cx="2438400" cy="3276600"/>
          </a:xfrm>
          <a:prstGeom prst="flowChartConnector">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Flowchart: Connector 3"/>
          <p:cNvSpPr/>
          <p:nvPr/>
        </p:nvSpPr>
        <p:spPr>
          <a:xfrm>
            <a:off x="4038600" y="2209800"/>
            <a:ext cx="1143000" cy="1295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3962400" y="2130425"/>
            <a:ext cx="1295400" cy="1298575"/>
          </a:xfrm>
        </p:spPr>
        <p:txBody>
          <a:bodyPr>
            <a:normAutofit/>
          </a:bodyPr>
          <a:lstStyle/>
          <a:p>
            <a:r>
              <a:rPr lang="en-US" sz="3200" dirty="0" smtClean="0"/>
              <a:t>WHY</a:t>
            </a:r>
            <a:endParaRPr lang="en-US" sz="3200" dirty="0"/>
          </a:p>
        </p:txBody>
      </p:sp>
      <p:sp>
        <p:nvSpPr>
          <p:cNvPr id="3" name="Subtitle 2"/>
          <p:cNvSpPr>
            <a:spLocks noGrp="1"/>
          </p:cNvSpPr>
          <p:nvPr>
            <p:ph type="subTitle" idx="1"/>
          </p:nvPr>
        </p:nvSpPr>
        <p:spPr>
          <a:xfrm>
            <a:off x="4038600" y="3657600"/>
            <a:ext cx="1295400" cy="762000"/>
          </a:xfrm>
        </p:spPr>
        <p:txBody>
          <a:bodyPr>
            <a:normAutofit/>
          </a:bodyPr>
          <a:lstStyle/>
          <a:p>
            <a:r>
              <a:rPr lang="en-US" dirty="0" smtClean="0">
                <a:solidFill>
                  <a:schemeClr val="tx1"/>
                </a:solidFill>
              </a:rPr>
              <a:t>HOW</a:t>
            </a:r>
            <a:endParaRPr lang="en-US" dirty="0">
              <a:solidFill>
                <a:schemeClr val="tx1"/>
              </a:solidFill>
            </a:endParaRPr>
          </a:p>
        </p:txBody>
      </p:sp>
      <p:sp>
        <p:nvSpPr>
          <p:cNvPr id="6" name="TextBox 5"/>
          <p:cNvSpPr txBox="1"/>
          <p:nvPr/>
        </p:nvSpPr>
        <p:spPr>
          <a:xfrm>
            <a:off x="4038600" y="4800600"/>
            <a:ext cx="1371600" cy="584775"/>
          </a:xfrm>
          <a:prstGeom prst="rect">
            <a:avLst/>
          </a:prstGeom>
          <a:noFill/>
        </p:spPr>
        <p:txBody>
          <a:bodyPr wrap="square" rtlCol="0">
            <a:spAutoFit/>
          </a:bodyPr>
          <a:lstStyle/>
          <a:p>
            <a:pPr algn="ctr"/>
            <a:r>
              <a:rPr lang="en-US" sz="3200" dirty="0" smtClean="0">
                <a:solidFill>
                  <a:prstClr val="black"/>
                </a:solidFill>
              </a:rPr>
              <a:t>WHAT</a:t>
            </a:r>
            <a:endParaRPr lang="en-US" sz="3200" dirty="0">
              <a:solidFill>
                <a:prstClr val="black"/>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YOUR ASSESSMENT IQ?</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990600" y="0"/>
            <a:ext cx="7204075" cy="6818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066800"/>
          <a:ext cx="8686800" cy="5053830"/>
        </p:xfrm>
        <a:graphic>
          <a:graphicData uri="http://schemas.openxmlformats.org/drawingml/2006/table">
            <a:tbl>
              <a:tblPr/>
              <a:tblGrid>
                <a:gridCol w="1259690"/>
                <a:gridCol w="6555470"/>
                <a:gridCol w="871640"/>
              </a:tblGrid>
              <a:tr h="797586">
                <a:tc gridSpan="3">
                  <a:txBody>
                    <a:bodyPr/>
                    <a:lstStyle/>
                    <a:p>
                      <a:pPr algn="ctr" fontAlgn="b"/>
                      <a:r>
                        <a:rPr lang="en-US" sz="3200" b="1" i="0" u="none" strike="noStrike" dirty="0" smtClean="0">
                          <a:solidFill>
                            <a:srgbClr val="000000"/>
                          </a:solidFill>
                          <a:latin typeface="Calibri"/>
                        </a:rPr>
                        <a:t>The Health of 3</a:t>
                      </a:r>
                      <a:r>
                        <a:rPr lang="en-US" sz="3200" b="1" i="0" u="none" strike="noStrike" baseline="30000" dirty="0" smtClean="0">
                          <a:solidFill>
                            <a:srgbClr val="000000"/>
                          </a:solidFill>
                          <a:latin typeface="Calibri"/>
                        </a:rPr>
                        <a:t>rd</a:t>
                      </a:r>
                      <a:r>
                        <a:rPr lang="en-US" sz="3200" b="1" i="0" u="none" strike="noStrike" dirty="0" smtClean="0">
                          <a:solidFill>
                            <a:srgbClr val="000000"/>
                          </a:solidFill>
                          <a:latin typeface="Calibri"/>
                        </a:rPr>
                        <a:t> Grade Reading in Missoula</a:t>
                      </a:r>
                      <a:endParaRPr lang="en-US" sz="3200" b="1" i="0" u="none" strike="noStrike" dirty="0">
                        <a:solidFill>
                          <a:srgbClr val="000000"/>
                        </a:solidFill>
                        <a:latin typeface="Calibri"/>
                      </a:endParaRP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r>
              <a:tr h="381985">
                <a:tc gridSpan="3">
                  <a:txBody>
                    <a:bodyPr/>
                    <a:lstStyle/>
                    <a:p>
                      <a:pPr algn="l" fontAlgn="b"/>
                      <a:endParaRPr lang="en-US" sz="1400" b="1"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81985">
                <a:tc gridSpan="3">
                  <a:txBody>
                    <a:bodyPr/>
                    <a:lstStyle/>
                    <a:p>
                      <a:pPr algn="l" fontAlgn="b"/>
                      <a:r>
                        <a:rPr lang="en-US" sz="2000" b="1" i="0" u="none" strike="noStrike" dirty="0">
                          <a:solidFill>
                            <a:srgbClr val="000000"/>
                          </a:solidFill>
                          <a:latin typeface="Calibri"/>
                        </a:rPr>
                        <a:t>Our Scenario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993163">
                <a:tc gridSpan="3">
                  <a:txBody>
                    <a:bodyPr/>
                    <a:lstStyle/>
                    <a:p>
                      <a:pPr algn="l" fontAlgn="t"/>
                      <a:r>
                        <a:rPr lang="en-US" sz="2000" b="0" i="0" u="none" strike="noStrike" dirty="0" smtClean="0">
                          <a:solidFill>
                            <a:srgbClr val="000000"/>
                          </a:solidFill>
                          <a:latin typeface="Calibri"/>
                        </a:rPr>
                        <a:t>You are the District data team.  Your</a:t>
                      </a:r>
                      <a:r>
                        <a:rPr lang="en-US" sz="2000" b="0" i="0" u="none" strike="noStrike" baseline="0" dirty="0" smtClean="0">
                          <a:solidFill>
                            <a:srgbClr val="000000"/>
                          </a:solidFill>
                          <a:latin typeface="Calibri"/>
                        </a:rPr>
                        <a:t> challenge is to use data to tell a story about the health of 3</a:t>
                      </a:r>
                      <a:r>
                        <a:rPr lang="en-US" sz="2000" b="0" i="0" u="none" strike="noStrike" baseline="30000" dirty="0" smtClean="0">
                          <a:solidFill>
                            <a:srgbClr val="000000"/>
                          </a:solidFill>
                          <a:latin typeface="Calibri"/>
                        </a:rPr>
                        <a:t>rd</a:t>
                      </a:r>
                      <a:r>
                        <a:rPr lang="en-US" sz="2000" b="0" i="0" u="none" strike="noStrike" baseline="0" dirty="0" smtClean="0">
                          <a:solidFill>
                            <a:srgbClr val="000000"/>
                          </a:solidFill>
                          <a:latin typeface="Calibri"/>
                        </a:rPr>
                        <a:t> grade reading based on the results from MAP, </a:t>
                      </a:r>
                      <a:r>
                        <a:rPr lang="en-US" sz="2000" b="0" i="0" u="none" strike="noStrike" baseline="0" dirty="0" err="1" smtClean="0">
                          <a:solidFill>
                            <a:srgbClr val="000000"/>
                          </a:solidFill>
                          <a:latin typeface="Calibri"/>
                        </a:rPr>
                        <a:t>MontCas</a:t>
                      </a:r>
                      <a:r>
                        <a:rPr lang="en-US" sz="2000" b="0" i="0" u="none" strike="noStrike" baseline="0" dirty="0" smtClean="0">
                          <a:solidFill>
                            <a:srgbClr val="000000"/>
                          </a:solidFill>
                          <a:latin typeface="Calibri"/>
                        </a:rPr>
                        <a:t>, and </a:t>
                      </a:r>
                      <a:r>
                        <a:rPr lang="en-US" sz="2000" b="0" i="0" u="none" strike="noStrike" baseline="0" dirty="0" err="1" smtClean="0">
                          <a:solidFill>
                            <a:srgbClr val="000000"/>
                          </a:solidFill>
                          <a:latin typeface="Calibri"/>
                        </a:rPr>
                        <a:t>Dibels</a:t>
                      </a:r>
                      <a:r>
                        <a:rPr lang="en-US" sz="2000" b="0" i="0" u="none" strike="noStrike" baseline="0" dirty="0" smtClean="0">
                          <a:solidFill>
                            <a:srgbClr val="000000"/>
                          </a:solidFill>
                          <a:latin typeface="Calibri"/>
                        </a:rPr>
                        <a:t>.</a:t>
                      </a:r>
                      <a:endParaRPr lang="en-US" sz="2000" b="0" i="0" u="none" strike="noStrike" dirty="0">
                        <a:solidFill>
                          <a:srgbClr val="000000"/>
                        </a:solidFill>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41736">
                <a:tc gridSpan="3">
                  <a:txBody>
                    <a:bodyPr/>
                    <a:lstStyle/>
                    <a:p>
                      <a:pPr algn="l" fontAlgn="b"/>
                      <a:endParaRPr lang="en-US" sz="11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05589">
                <a:tc>
                  <a:txBody>
                    <a:bodyPr/>
                    <a:lstStyle/>
                    <a:p>
                      <a:pPr algn="l" fontAlgn="b"/>
                      <a:r>
                        <a:rPr lang="en-US" sz="2000" b="0" i="0" u="none" strike="noStrike" dirty="0">
                          <a:solidFill>
                            <a:srgbClr val="000000"/>
                          </a:solidFill>
                          <a:latin typeface="Calibri"/>
                        </a:rPr>
                        <a:t>Step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l" fontAlgn="b"/>
                      <a:r>
                        <a:rPr lang="en-US" sz="2000" b="0" i="0" u="none" strike="noStrike">
                          <a:solidFill>
                            <a:srgbClr val="000000"/>
                          </a:solidFill>
                          <a:latin typeface="Calibri"/>
                        </a:rPr>
                        <a:t>Description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l" fontAlgn="b"/>
                      <a:r>
                        <a:rPr lang="en-US" sz="2000" b="0" i="0" u="none" strike="noStrike">
                          <a:solidFill>
                            <a:srgbClr val="000000"/>
                          </a:solidFill>
                          <a:latin typeface="Calibri"/>
                        </a:rPr>
                        <a:t>Time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916766">
                <a:tc>
                  <a:txBody>
                    <a:bodyPr/>
                    <a:lstStyle/>
                    <a:p>
                      <a:pPr algn="l" fontAlgn="t"/>
                      <a:r>
                        <a:rPr lang="en-US" sz="2000" b="0" i="0" u="none" strike="noStrike" dirty="0">
                          <a:solidFill>
                            <a:srgbClr val="000000"/>
                          </a:solidFill>
                          <a:latin typeface="Calibri"/>
                        </a:rPr>
                        <a:t>Observe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2000" b="0" i="0" u="none" strike="noStrike" dirty="0">
                          <a:solidFill>
                            <a:srgbClr val="000000"/>
                          </a:solidFill>
                          <a:latin typeface="Calibri"/>
                        </a:rPr>
                        <a:t>Within your </a:t>
                      </a:r>
                      <a:r>
                        <a:rPr lang="en-US" sz="2000" b="0" i="0" u="none" strike="noStrike" dirty="0" smtClean="0">
                          <a:solidFill>
                            <a:srgbClr val="000000"/>
                          </a:solidFill>
                          <a:latin typeface="Calibri"/>
                        </a:rPr>
                        <a:t>team, </a:t>
                      </a:r>
                      <a:r>
                        <a:rPr lang="en-US" sz="2000" b="0" i="0" u="none" strike="noStrike" dirty="0">
                          <a:solidFill>
                            <a:srgbClr val="000000"/>
                          </a:solidFill>
                          <a:latin typeface="Calibri"/>
                        </a:rPr>
                        <a:t>examine the Missoula </a:t>
                      </a:r>
                      <a:r>
                        <a:rPr lang="en-US" sz="2000" b="0" i="0" u="none" strike="noStrike" dirty="0" smtClean="0">
                          <a:solidFill>
                            <a:srgbClr val="000000"/>
                          </a:solidFill>
                          <a:latin typeface="Calibri"/>
                        </a:rPr>
                        <a:t>3</a:t>
                      </a:r>
                      <a:r>
                        <a:rPr lang="en-US" sz="2000" b="0" i="0" u="none" strike="noStrike" baseline="30000" dirty="0" smtClean="0">
                          <a:solidFill>
                            <a:srgbClr val="000000"/>
                          </a:solidFill>
                          <a:latin typeface="Calibri"/>
                        </a:rPr>
                        <a:t>rd</a:t>
                      </a:r>
                      <a:r>
                        <a:rPr lang="en-US" sz="2000" b="0" i="0" u="none" strike="noStrike" dirty="0" smtClean="0">
                          <a:solidFill>
                            <a:srgbClr val="000000"/>
                          </a:solidFill>
                          <a:latin typeface="Calibri"/>
                        </a:rPr>
                        <a:t> grade reading data</a:t>
                      </a:r>
                      <a:r>
                        <a:rPr lang="en-US" sz="2000" b="0" i="0" u="none" strike="noStrike" dirty="0">
                          <a:solidFill>
                            <a:srgbClr val="000000"/>
                          </a:solidFill>
                          <a:latin typeface="Calibri"/>
                        </a:rPr>
                        <a:t>.  What do </a:t>
                      </a:r>
                      <a:r>
                        <a:rPr lang="en-US" sz="2000" b="0" i="0" u="none" strike="noStrike" dirty="0" smtClean="0">
                          <a:solidFill>
                            <a:srgbClr val="000000"/>
                          </a:solidFill>
                          <a:latin typeface="Calibri"/>
                        </a:rPr>
                        <a:t>you </a:t>
                      </a:r>
                      <a:r>
                        <a:rPr lang="en-US" sz="2000" b="0" i="0" u="none" strike="noStrike" dirty="0">
                          <a:solidFill>
                            <a:srgbClr val="000000"/>
                          </a:solidFill>
                          <a:latin typeface="Calibri"/>
                        </a:rPr>
                        <a:t>see in the data?  Write down your observations on chart paper (try to stay factual in your observations - stay low on the ladder!)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2000" b="0" i="0" u="none" strike="noStrike">
                          <a:solidFill>
                            <a:srgbClr val="000000"/>
                          </a:solidFill>
                          <a:latin typeface="Calibri"/>
                        </a:rPr>
                        <a:t>10 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305589">
                <a:tc>
                  <a:txBody>
                    <a:bodyPr/>
                    <a:lstStyle/>
                    <a:p>
                      <a:pPr algn="l" fontAlgn="b"/>
                      <a:r>
                        <a:rPr lang="en-US" sz="2000" b="0" i="0" u="none" strike="noStrike">
                          <a:solidFill>
                            <a:srgbClr val="000000"/>
                          </a:solidFill>
                          <a:latin typeface="Calibri"/>
                        </a:rPr>
                        <a:t>Prioritize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latin typeface="Calibri"/>
                        </a:rPr>
                        <a:t>Prioritize your top three observations.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latin typeface="Calibri"/>
                        </a:rPr>
                        <a:t>5 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3" name="Picture 2"/>
          <p:cNvPicPr>
            <a:picLocks noChangeAspect="1" noChangeArrowheads="1"/>
          </p:cNvPicPr>
          <p:nvPr/>
        </p:nvPicPr>
        <p:blipFill>
          <a:blip r:embed="rId2" cstate="print"/>
          <a:srcRect/>
          <a:stretch>
            <a:fillRect/>
          </a:stretch>
        </p:blipFill>
        <p:spPr bwMode="auto">
          <a:xfrm>
            <a:off x="152400" y="152400"/>
            <a:ext cx="938048" cy="114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143000"/>
            <a:ext cx="7086600" cy="838200"/>
          </a:xfrm>
        </p:spPr>
        <p:txBody>
          <a:bodyPr anchor="t">
            <a:normAutofit fontScale="90000"/>
          </a:bodyPr>
          <a:lstStyle/>
          <a:p>
            <a:r>
              <a:rPr lang="en-US" sz="3200" b="1" dirty="0" smtClean="0">
                <a:latin typeface="Calibri" pitchFamily="34" charset="0"/>
              </a:rPr>
              <a:t>The Health of 3</a:t>
            </a:r>
            <a:r>
              <a:rPr lang="en-US" sz="3200" b="1" baseline="30000" dirty="0" smtClean="0">
                <a:latin typeface="Calibri" pitchFamily="34" charset="0"/>
              </a:rPr>
              <a:t>rd</a:t>
            </a:r>
            <a:r>
              <a:rPr lang="en-US" sz="3200" b="1" dirty="0" smtClean="0">
                <a:latin typeface="Calibri" pitchFamily="34" charset="0"/>
              </a:rPr>
              <a:t> Grade Reading in Missoula</a:t>
            </a:r>
            <a:endParaRPr lang="en-US" sz="3200" dirty="0">
              <a:latin typeface="Calibri"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152400" y="152400"/>
            <a:ext cx="1125657" cy="1371600"/>
          </a:xfrm>
          <a:prstGeom prst="rect">
            <a:avLst/>
          </a:prstGeom>
          <a:noFill/>
          <a:ln w="9525">
            <a:noFill/>
            <a:miter lim="800000"/>
            <a:headEnd/>
            <a:tailEnd/>
          </a:ln>
          <a:effectLst/>
        </p:spPr>
      </p:pic>
      <p:graphicFrame>
        <p:nvGraphicFramePr>
          <p:cNvPr id="9" name="Table 8"/>
          <p:cNvGraphicFramePr>
            <a:graphicFrameLocks noGrp="1"/>
          </p:cNvGraphicFramePr>
          <p:nvPr/>
        </p:nvGraphicFramePr>
        <p:xfrm>
          <a:off x="762000" y="1981200"/>
          <a:ext cx="7467600" cy="4652010"/>
        </p:xfrm>
        <a:graphic>
          <a:graphicData uri="http://schemas.openxmlformats.org/drawingml/2006/table">
            <a:tbl>
              <a:tblPr/>
              <a:tblGrid>
                <a:gridCol w="1063932"/>
                <a:gridCol w="5440107"/>
                <a:gridCol w="963561"/>
              </a:tblGrid>
              <a:tr h="426720">
                <a:tc>
                  <a:txBody>
                    <a:bodyPr/>
                    <a:lstStyle/>
                    <a:p>
                      <a:pPr algn="l" fontAlgn="b"/>
                      <a:r>
                        <a:rPr lang="en-US" sz="2000" b="0" i="0" u="none" strike="noStrike" dirty="0">
                          <a:solidFill>
                            <a:srgbClr val="000000"/>
                          </a:solidFill>
                          <a:latin typeface="Calibri"/>
                        </a:rPr>
                        <a:t>Step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2000" b="0" i="0" u="none" strike="noStrike">
                          <a:solidFill>
                            <a:srgbClr val="000000"/>
                          </a:solidFill>
                          <a:latin typeface="Calibri"/>
                        </a:rPr>
                        <a:t>Description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l" fontAlgn="b"/>
                      <a:r>
                        <a:rPr lang="en-US" sz="2000" b="0" i="0" u="none" strike="noStrike">
                          <a:solidFill>
                            <a:srgbClr val="000000"/>
                          </a:solidFill>
                          <a:latin typeface="Calibri"/>
                        </a:rPr>
                        <a:t>Time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426720">
                <a:tc>
                  <a:txBody>
                    <a:bodyPr/>
                    <a:lstStyle/>
                    <a:p>
                      <a:pPr algn="l" fontAlgn="b"/>
                      <a:endParaRPr lang="en-US" sz="20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2000" b="0" i="0" u="none" strike="noStrike" dirty="0">
                          <a:solidFill>
                            <a:srgbClr val="000000"/>
                          </a:solidFill>
                          <a:latin typeface="Calibri"/>
                        </a:rPr>
                        <a:t>Using a new piece of chart paper, list your questions.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2000" b="0" i="0" u="none" strike="noStrike">
                          <a:solidFill>
                            <a:srgbClr val="000000"/>
                          </a:solidFill>
                          <a:latin typeface="Calibri"/>
                        </a:rPr>
                        <a:t>10 min</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20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latin typeface="Calibri"/>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r>
              <a:tr h="426720">
                <a:tc>
                  <a:txBody>
                    <a:bodyPr/>
                    <a:lstStyle/>
                    <a:p>
                      <a:pPr algn="l" fontAlgn="b"/>
                      <a:r>
                        <a:rPr lang="en-US" sz="2000" b="0" i="0" u="none" strike="noStrike">
                          <a:solidFill>
                            <a:srgbClr val="000000"/>
                          </a:solidFill>
                          <a:latin typeface="Calibri"/>
                        </a:rPr>
                        <a:t>Share</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2000" b="0" i="0" u="none" strike="noStrike" dirty="0">
                          <a:solidFill>
                            <a:srgbClr val="000000"/>
                          </a:solidFill>
                          <a:latin typeface="Calibri"/>
                        </a:rPr>
                        <a:t>Designate a </a:t>
                      </a:r>
                      <a:r>
                        <a:rPr lang="en-US" sz="2000" b="0" i="0" u="none" strike="noStrike" dirty="0" smtClean="0">
                          <a:solidFill>
                            <a:srgbClr val="000000"/>
                          </a:solidFill>
                          <a:latin typeface="Calibri"/>
                        </a:rPr>
                        <a:t>spokesperson   </a:t>
                      </a:r>
                      <a:endParaRPr lang="en-US" sz="2000" b="0" i="0" u="none" strike="noStrike" dirty="0">
                        <a:solidFill>
                          <a:srgbClr val="000000"/>
                        </a:solidFill>
                        <a:latin typeface="Calibri"/>
                      </a:endParaRPr>
                    </a:p>
                  </a:txBody>
                  <a:tcPr marL="9525" marR="9525" marT="9525" marB="0" anchor="b">
                    <a:lnL>
                      <a:noFill/>
                    </a:lnL>
                    <a:lnR>
                      <a:noFill/>
                    </a:lnR>
                    <a:lnT>
                      <a:noFill/>
                    </a:lnT>
                    <a:lnB>
                      <a:noFill/>
                    </a:lnB>
                  </a:tcPr>
                </a:tc>
                <a:tc rowSpan="2">
                  <a:txBody>
                    <a:bodyPr/>
                    <a:lstStyle/>
                    <a:p>
                      <a:pPr algn="l" fontAlgn="t"/>
                      <a:r>
                        <a:rPr lang="en-US" sz="2000" b="0" i="0" u="none" strike="noStrike">
                          <a:solidFill>
                            <a:srgbClr val="000000"/>
                          </a:solidFill>
                          <a:latin typeface="Calibri"/>
                        </a:rPr>
                        <a:t>10 min</a:t>
                      </a:r>
                    </a:p>
                  </a:txBody>
                  <a:tcPr marL="9525" marR="9525" marT="9525" marB="0">
                    <a:lnL>
                      <a:noFill/>
                    </a:lnL>
                    <a:lnR w="6350" cap="flat" cmpd="sng" algn="ctr">
                      <a:solidFill>
                        <a:srgbClr val="000000"/>
                      </a:solidFill>
                      <a:prstDash val="solid"/>
                      <a:round/>
                      <a:headEnd type="none" w="med" len="med"/>
                      <a:tailEnd type="none" w="med" len="med"/>
                    </a:lnR>
                    <a:lnT>
                      <a:noFill/>
                    </a:lnT>
                    <a:lnB>
                      <a:noFill/>
                    </a:lnB>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2000" b="0" i="0" u="none" strike="noStrike" dirty="0">
                          <a:solidFill>
                            <a:srgbClr val="000000"/>
                          </a:solidFill>
                          <a:latin typeface="Calibri"/>
                        </a:rPr>
                        <a:t>Share your data with another group</a:t>
                      </a:r>
                    </a:p>
                  </a:txBody>
                  <a:tcPr marL="9525" marR="9525" marT="9525" marB="0" anchor="b">
                    <a:lnL>
                      <a:noFill/>
                    </a:lnL>
                    <a:lnR>
                      <a:noFill/>
                    </a:lnR>
                    <a:lnT>
                      <a:noFill/>
                    </a:lnT>
                    <a:lnB>
                      <a:noFill/>
                    </a:lnB>
                  </a:tcPr>
                </a:tc>
                <a:tc vMerge="1">
                  <a:txBody>
                    <a:bodyPr/>
                    <a:lstStyle/>
                    <a:p>
                      <a:endParaRPr lang="en-US"/>
                    </a:p>
                  </a:txBody>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20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latin typeface="Calibri"/>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2000" b="0" i="0" u="none" strike="noStrike" dirty="0">
                          <a:solidFill>
                            <a:srgbClr val="000000"/>
                          </a:solidFill>
                          <a:latin typeface="Calibri"/>
                        </a:rPr>
                        <a:t>Questions for the whole group:</a:t>
                      </a:r>
                    </a:p>
                  </a:txBody>
                  <a:tcPr marL="9525" marR="9525" marT="9525" marB="0" anchor="b">
                    <a:lnL>
                      <a:noFill/>
                    </a:lnL>
                    <a:lnR>
                      <a:noFill/>
                    </a:lnR>
                    <a:lnT>
                      <a:noFill/>
                    </a:lnT>
                    <a:lnB>
                      <a:noFill/>
                    </a:lnB>
                  </a:tcPr>
                </a:tc>
                <a:tc rowSpan="3">
                  <a:txBody>
                    <a:bodyPr/>
                    <a:lstStyle/>
                    <a:p>
                      <a:pPr algn="l" fontAlgn="t"/>
                      <a:r>
                        <a:rPr lang="en-US" sz="2000" b="0" i="0" u="none" strike="noStrike">
                          <a:solidFill>
                            <a:srgbClr val="000000"/>
                          </a:solidFill>
                          <a:latin typeface="Calibri"/>
                        </a:rPr>
                        <a:t>10 min</a:t>
                      </a:r>
                    </a:p>
                  </a:txBody>
                  <a:tcPr marL="9525" marR="9525" marT="9525" marB="0">
                    <a:lnL>
                      <a:noFill/>
                    </a:lnL>
                    <a:lnR w="6350" cap="flat" cmpd="sng" algn="ctr">
                      <a:solidFill>
                        <a:srgbClr val="000000"/>
                      </a:solidFill>
                      <a:prstDash val="solid"/>
                      <a:round/>
                      <a:headEnd type="none" w="med" len="med"/>
                      <a:tailEnd type="none" w="med" len="med"/>
                    </a:lnR>
                    <a:lnT>
                      <a:noFill/>
                    </a:lnT>
                    <a:lnB>
                      <a:noFill/>
                    </a:lnB>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2000" b="0" i="0" u="none" strike="noStrike" dirty="0">
                          <a:solidFill>
                            <a:srgbClr val="000000"/>
                          </a:solidFill>
                          <a:latin typeface="Calibri"/>
                        </a:rPr>
                        <a:t>What questions does this data elicit?</a:t>
                      </a:r>
                    </a:p>
                  </a:txBody>
                  <a:tcPr marL="9525" marR="9525" marT="9525" marB="0" anchor="b">
                    <a:lnL>
                      <a:noFill/>
                    </a:lnL>
                    <a:lnR>
                      <a:noFill/>
                    </a:lnR>
                    <a:lnT>
                      <a:noFill/>
                    </a:lnT>
                    <a:lnB>
                      <a:noFill/>
                    </a:lnB>
                  </a:tcPr>
                </a:tc>
                <a:tc vMerge="1">
                  <a:txBody>
                    <a:bodyPr/>
                    <a:lstStyle/>
                    <a:p>
                      <a:endParaRPr lang="en-US"/>
                    </a:p>
                  </a:txBody>
                  <a:tcPr/>
                </a:tc>
              </a:tr>
              <a:tr h="426720">
                <a:tc>
                  <a:txBody>
                    <a:bodyPr/>
                    <a:lstStyle/>
                    <a:p>
                      <a:pPr algn="l" fontAlgn="b"/>
                      <a:r>
                        <a:rPr lang="en-US" sz="20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2000" b="0" i="0" u="none" strike="noStrike" dirty="0">
                          <a:solidFill>
                            <a:srgbClr val="000000"/>
                          </a:solidFill>
                          <a:latin typeface="Calibri"/>
                        </a:rPr>
                        <a:t>Where would you want to start digging into the data?</a:t>
                      </a:r>
                    </a:p>
                  </a:txBody>
                  <a:tcPr marL="9525" marR="9525" marT="9525" marB="0" anchor="b">
                    <a:lnL>
                      <a:noFill/>
                    </a:lnL>
                    <a:lnR>
                      <a:noFill/>
                    </a:lnR>
                    <a:lnT>
                      <a:noFill/>
                    </a:lnT>
                    <a:lnB>
                      <a:noFill/>
                    </a:lnB>
                  </a:tcPr>
                </a:tc>
                <a:tc vMerge="1">
                  <a:txBody>
                    <a:bodyPr/>
                    <a:lstStyle/>
                    <a:p>
                      <a:endParaRPr lang="en-US"/>
                    </a:p>
                  </a:txBody>
                  <a:tcPr/>
                </a:tc>
              </a:tr>
              <a:tr h="426720">
                <a:tc>
                  <a:txBody>
                    <a:bodyPr/>
                    <a:lstStyle/>
                    <a:p>
                      <a:pPr algn="l" fontAlgn="b"/>
                      <a:r>
                        <a:rPr lang="en-US"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4000" dirty="0" smtClean="0">
                <a:latin typeface="+mj-lt"/>
              </a:rPr>
              <a:t>WHAT DO YOU NOTICE?</a:t>
            </a:r>
          </a:p>
          <a:p>
            <a:pPr algn="ctr"/>
            <a:endParaRPr lang="en-US" sz="4000" dirty="0" smtClean="0">
              <a:latin typeface="+mj-lt"/>
            </a:endParaRPr>
          </a:p>
          <a:p>
            <a:pPr algn="ctr"/>
            <a:endParaRPr lang="en-US" sz="4000" dirty="0" smtClean="0">
              <a:latin typeface="+mj-lt"/>
            </a:endParaRPr>
          </a:p>
          <a:p>
            <a:pPr algn="ctr">
              <a:buNone/>
            </a:pPr>
            <a:r>
              <a:rPr lang="en-US" sz="4000" dirty="0" smtClean="0">
                <a:latin typeface="+mj-lt"/>
              </a:rPr>
              <a:t>WHAT DO YOU WONDER?</a:t>
            </a:r>
            <a:endParaRPr lang="en-US" sz="4000" dirty="0">
              <a:latin typeface="+mj-lt"/>
            </a:endParaRPr>
          </a:p>
        </p:txBody>
      </p:sp>
      <p:pic>
        <p:nvPicPr>
          <p:cNvPr id="4" name="Picture 3"/>
          <p:cNvPicPr>
            <a:picLocks noChangeAspect="1" noChangeArrowheads="1"/>
          </p:cNvPicPr>
          <p:nvPr/>
        </p:nvPicPr>
        <p:blipFill>
          <a:blip r:embed="rId2" cstate="print"/>
          <a:srcRect/>
          <a:stretch>
            <a:fillRect/>
          </a:stretch>
        </p:blipFill>
        <p:spPr bwMode="auto">
          <a:xfrm>
            <a:off x="152400" y="152400"/>
            <a:ext cx="1125657" cy="137160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805</TotalTime>
  <Words>625</Words>
  <Application>Microsoft Office PowerPoint</Application>
  <PresentationFormat>On-screen Show (4:3)</PresentationFormat>
  <Paragraphs>137</Paragraphs>
  <Slides>31</Slides>
  <Notes>0</Notes>
  <HiddenSlides>0</HiddenSlides>
  <MMClips>0</MMClips>
  <ScaleCrop>false</ScaleCrop>
  <HeadingPairs>
    <vt:vector size="4" baseType="variant">
      <vt:variant>
        <vt:lpstr>Theme</vt:lpstr>
      </vt:variant>
      <vt:variant>
        <vt:i4>4</vt:i4>
      </vt:variant>
      <vt:variant>
        <vt:lpstr>Slide Titles</vt:lpstr>
      </vt:variant>
      <vt:variant>
        <vt:i4>31</vt:i4>
      </vt:variant>
    </vt:vector>
  </HeadingPairs>
  <TitlesOfParts>
    <vt:vector size="35" baseType="lpstr">
      <vt:lpstr>Flow</vt:lpstr>
      <vt:lpstr>1_Flow</vt:lpstr>
      <vt:lpstr>Office Theme</vt:lpstr>
      <vt:lpstr>1_Office Theme</vt:lpstr>
      <vt:lpstr>LET’S TALK ABOUT HOW WE’RE REALLY DOING.</vt:lpstr>
      <vt:lpstr>Slide 2</vt:lpstr>
      <vt:lpstr>         discovery. . .</vt:lpstr>
      <vt:lpstr>WHY</vt:lpstr>
      <vt:lpstr>WHAT IS YOUR ASSESSMENT IQ?</vt:lpstr>
      <vt:lpstr>Slide 6</vt:lpstr>
      <vt:lpstr>Slide 7</vt:lpstr>
      <vt:lpstr>The Health of 3rd Grade Reading in Missoula</vt:lpstr>
      <vt:lpstr>Slide 9</vt:lpstr>
      <vt:lpstr>Slide 10</vt:lpstr>
      <vt:lpstr>Slide 11</vt:lpstr>
      <vt:lpstr>Slide 12</vt:lpstr>
      <vt:lpstr>Slide 13</vt:lpstr>
      <vt:lpstr>Slide 14</vt:lpstr>
      <vt:lpstr>Slide 15</vt:lpstr>
      <vt:lpstr>Identify A Learner-Centered Problem</vt:lpstr>
      <vt:lpstr>Slide 17</vt:lpstr>
      <vt:lpstr>Identify Possible Solutions …?</vt:lpstr>
      <vt:lpstr>What will we see in classrooms?</vt:lpstr>
      <vt:lpstr>Where will we look for evidence of improved student learning…?</vt:lpstr>
      <vt:lpstr>What is “leadership”?... 3,2,1 …</vt:lpstr>
      <vt:lpstr>Slide 22</vt:lpstr>
      <vt:lpstr>Slide 23</vt:lpstr>
      <vt:lpstr>Vision</vt:lpstr>
      <vt:lpstr>Slide 25</vt:lpstr>
      <vt:lpstr>Trust</vt:lpstr>
      <vt:lpstr>Energy</vt:lpstr>
      <vt:lpstr>Ideas</vt:lpstr>
      <vt:lpstr>Slide 29</vt:lpstr>
      <vt:lpstr>        Change . . .</vt:lpstr>
      <vt:lpstr>Slide 31</vt:lpstr>
    </vt:vector>
  </TitlesOfParts>
  <Company>Missoula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Tuesday Presentation</dc:title>
  <dc:creator>ddtessier</dc:creator>
  <cp:lastModifiedBy>Information Systems Center</cp:lastModifiedBy>
  <cp:revision>69</cp:revision>
  <dcterms:created xsi:type="dcterms:W3CDTF">2010-08-05T19:13:20Z</dcterms:created>
  <dcterms:modified xsi:type="dcterms:W3CDTF">2012-02-16T02:51:33Z</dcterms:modified>
</cp:coreProperties>
</file>